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1"/>
  </p:notesMasterIdLst>
  <p:sldIdLst>
    <p:sldId id="2767" r:id="rId5"/>
    <p:sldId id="257" r:id="rId6"/>
    <p:sldId id="260" r:id="rId7"/>
    <p:sldId id="261" r:id="rId8"/>
    <p:sldId id="2768" r:id="rId9"/>
    <p:sldId id="2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WgQBU+1bjjPGrw1EemsNmA==" hashData="V6cBTtxSGe4CVbPHazH5jprqBVJnNFlfkBL6jK50DViv225y8yIuO/h0XVmfH34D5Qyoy6ES0TukAybsFTF0d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7A5A13-111E-4789-BD77-7FCD26E1854B}" v="4" dt="2026-09-15T02:43:27.9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5"/>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D05EE-1874-40CA-ACBB-AAFE8CEAEC56}" type="datetimeFigureOut">
              <a:t>9/17/2026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9B9498-FDEE-4498-AC3A-C83DFCC8A50A}" type="slidenum">
              <a:t>‹#›</a:t>
            </a:fld>
            <a:endParaRPr lang="en-US" dirty="0"/>
          </a:p>
        </p:txBody>
      </p:sp>
    </p:spTree>
    <p:extLst>
      <p:ext uri="{BB962C8B-B14F-4D97-AF65-F5344CB8AC3E}">
        <p14:creationId xmlns:p14="http://schemas.microsoft.com/office/powerpoint/2010/main" val="9007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65C32D-63EE-4133-9108-A2BD34E475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16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9B9498-FDEE-4498-AC3A-C83DFCC8A50A}" type="slidenum">
              <a:rPr lang="en-US" smtClean="0"/>
              <a:t>4</a:t>
            </a:fld>
            <a:endParaRPr lang="en-US" dirty="0"/>
          </a:p>
        </p:txBody>
      </p:sp>
    </p:spTree>
    <p:extLst>
      <p:ext uri="{BB962C8B-B14F-4D97-AF65-F5344CB8AC3E}">
        <p14:creationId xmlns:p14="http://schemas.microsoft.com/office/powerpoint/2010/main" val="672755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9/17/2026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611351099"/>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9/17/2026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289410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9/17/2026</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47720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834443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9/17/2026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36618478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9/17/2026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2477403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9/17/2026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7293286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9/17/2026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509114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9/17/2026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5296642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a:t>Click to edit Master title style</a:t>
            </a:r>
            <a:endParaRPr lang="en-US" dirty="0"/>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82816303"/>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Click to edit Master text styles</a:t>
            </a:r>
          </a:p>
          <a:p>
            <a:pPr marL="228600" marR="0" lvl="1"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Second level</a:t>
            </a:r>
          </a:p>
          <a:p>
            <a:pPr marL="228600" marR="0" lvl="2"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Third level</a:t>
            </a:r>
          </a:p>
          <a:p>
            <a:pPr marL="228600" marR="0" lvl="3"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Fourth level</a:t>
            </a:r>
          </a:p>
          <a:p>
            <a:pPr marL="228600" marR="0" lvl="4"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31313"/>
                </a:solidFill>
                <a:effectLst/>
                <a:uLnTx/>
                <a:uFillTx/>
                <a:latin typeface="Neue Haas Grotesk Text Pro"/>
                <a:ea typeface="+mn-ea"/>
                <a:cs typeface="+mn-cs"/>
              </a:rPr>
              <a:t>Fifth level</a:t>
            </a:r>
            <a:endParaRPr kumimoji="0" lang="en-US" sz="1100" b="0" i="0" u="none" strike="noStrike" kern="1200" cap="none" spc="0" normalizeH="0" baseline="0" noProof="0" dirty="0">
              <a:ln>
                <a:noFill/>
              </a:ln>
              <a:solidFill>
                <a:srgbClr val="131313"/>
              </a:solidFill>
              <a:effectLst/>
              <a:uLnTx/>
              <a:uFillTx/>
              <a:latin typeface="Neue Haas Grotesk Text Pro"/>
              <a:ea typeface="+mn-ea"/>
              <a:cs typeface="+mn-cs"/>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831644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230317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4539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72960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24222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16629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848124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7025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55760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657172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440439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260155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782712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1236097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21362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05594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95886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897144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69786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1811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467065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988209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83262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9/17/2026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2174034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9/17/2026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0170125"/>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9/17/2026</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76793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9/17/2026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65361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9/17/2026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914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9/17/2026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885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9/17/2026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690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9/17/2026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46691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92609295"/>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9/17/2026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393871806"/>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9/17/2026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06640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9/17/2026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618346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9/17/2026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8214638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9/17/2026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1317099004"/>
      </p:ext>
    </p:extLst>
  </p:cSld>
  <p:clrMap bg1="lt1" tx1="dk1" bg2="lt2" tx2="dk2" accent1="accent1" accent2="accent2" accent3="accent3" accent4="accent4" accent5="accent5" accent6="accent6" hlink="hlink" folHlink="folHlink"/>
  <p:sldLayoutIdLst>
    <p:sldLayoutId id="2147483685" r:id="rId1"/>
    <p:sldLayoutId id="2147483687" r:id="rId2"/>
    <p:sldLayoutId id="2147483740" r:id="rId3"/>
    <p:sldLayoutId id="2147483686"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1.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A38E9-D21E-DE68-38AC-F56AEA15B379}"/>
              </a:ext>
            </a:extLst>
          </p:cNvPr>
          <p:cNvSpPr>
            <a:spLocks noGrp="1"/>
          </p:cNvSpPr>
          <p:nvPr>
            <p:ph type="ctrTitle"/>
          </p:nvPr>
        </p:nvSpPr>
        <p:spPr>
          <a:xfrm>
            <a:off x="431172" y="3425399"/>
            <a:ext cx="7685140" cy="2621154"/>
          </a:xfrm>
        </p:spPr>
        <p:txBody>
          <a:bodyPr anchor="b">
            <a:normAutofit/>
          </a:bodyPr>
          <a:lstStyle/>
          <a:p>
            <a:r>
              <a:rPr lang="en-US" dirty="0"/>
              <a:t>Chaplain candidates</a:t>
            </a:r>
          </a:p>
        </p:txBody>
      </p:sp>
      <p:sp>
        <p:nvSpPr>
          <p:cNvPr id="3" name="Subtitle 2">
            <a:extLst>
              <a:ext uri="{FF2B5EF4-FFF2-40B4-BE49-F238E27FC236}">
                <a16:creationId xmlns:a16="http://schemas.microsoft.com/office/drawing/2014/main" id="{7604D864-A6BD-C75F-9B88-BAB58775ABDD}"/>
              </a:ext>
            </a:extLst>
          </p:cNvPr>
          <p:cNvSpPr>
            <a:spLocks noGrp="1"/>
          </p:cNvSpPr>
          <p:nvPr>
            <p:ph type="subTitle" idx="1"/>
          </p:nvPr>
        </p:nvSpPr>
        <p:spPr>
          <a:xfrm>
            <a:off x="431172" y="415057"/>
            <a:ext cx="7685139" cy="1414091"/>
          </a:xfrm>
        </p:spPr>
        <p:txBody>
          <a:bodyPr anchor="t">
            <a:normAutofit/>
          </a:bodyPr>
          <a:lstStyle/>
          <a:p>
            <a:r>
              <a:rPr lang="en-US" dirty="0"/>
              <a:t>FOP#88</a:t>
            </a:r>
          </a:p>
          <a:p>
            <a:r>
              <a:rPr lang="en-US" dirty="0"/>
              <a:t>Board Member Position</a:t>
            </a:r>
          </a:p>
        </p:txBody>
      </p:sp>
      <p:sp>
        <p:nvSpPr>
          <p:cNvPr id="11" name="Date Placeholder 10">
            <a:extLst>
              <a:ext uri="{FF2B5EF4-FFF2-40B4-BE49-F238E27FC236}">
                <a16:creationId xmlns:a16="http://schemas.microsoft.com/office/drawing/2014/main" id="{3B60C5C2-A596-7FEB-7260-D4D75F7F7904}"/>
              </a:ext>
            </a:extLst>
          </p:cNvPr>
          <p:cNvSpPr>
            <a:spLocks noGrp="1"/>
          </p:cNvSpPr>
          <p:nvPr>
            <p:ph type="dt" sz="half" idx="10"/>
          </p:nvPr>
        </p:nvSpPr>
        <p:spPr>
          <a:xfrm>
            <a:off x="431172" y="6490524"/>
            <a:ext cx="2841959" cy="336141"/>
          </a:xfrm>
        </p:spPr>
        <p:txBody>
          <a:bodyPr/>
          <a:lstStyle/>
          <a:p>
            <a:pPr lvl="0"/>
            <a:fld id="{A2C196D7-201A-4A3A-B9FA-EDBCED2083FF}" type="datetime1">
              <a:rPr lang="en-US" noProof="0" smtClean="0"/>
              <a:t>9/17/2026</a:t>
            </a:fld>
            <a:endParaRPr lang="en-US" noProof="0" dirty="0"/>
          </a:p>
        </p:txBody>
      </p:sp>
      <p:sp>
        <p:nvSpPr>
          <p:cNvPr id="12" name="Footer Placeholder 11">
            <a:extLst>
              <a:ext uri="{FF2B5EF4-FFF2-40B4-BE49-F238E27FC236}">
                <a16:creationId xmlns:a16="http://schemas.microsoft.com/office/drawing/2014/main" id="{293C2242-EDFC-CC39-97DF-2DB1D8D580F5}"/>
              </a:ext>
            </a:extLst>
          </p:cNvPr>
          <p:cNvSpPr>
            <a:spLocks noGrp="1"/>
          </p:cNvSpPr>
          <p:nvPr>
            <p:ph type="ftr" sz="quarter" idx="11"/>
          </p:nvPr>
        </p:nvSpPr>
        <p:spPr>
          <a:xfrm>
            <a:off x="8893370" y="6490524"/>
            <a:ext cx="2662834" cy="336141"/>
          </a:xfrm>
        </p:spPr>
        <p:txBody>
          <a:bodyPr/>
          <a:lstStyle/>
          <a:p>
            <a:pPr lvl="0"/>
            <a:endParaRPr lang="en-US" noProof="0" dirty="0"/>
          </a:p>
        </p:txBody>
      </p:sp>
      <p:sp>
        <p:nvSpPr>
          <p:cNvPr id="13" name="Slide Number Placeholder 12">
            <a:extLst>
              <a:ext uri="{FF2B5EF4-FFF2-40B4-BE49-F238E27FC236}">
                <a16:creationId xmlns:a16="http://schemas.microsoft.com/office/drawing/2014/main" id="{6247F861-42CF-FE05-F8FD-7EBB0D76F029}"/>
              </a:ext>
            </a:extLst>
          </p:cNvPr>
          <p:cNvSpPr>
            <a:spLocks noGrp="1"/>
          </p:cNvSpPr>
          <p:nvPr>
            <p:ph type="sldNum" sz="quarter" idx="12"/>
          </p:nvPr>
        </p:nvSpPr>
        <p:spPr>
          <a:xfrm>
            <a:off x="11648431" y="6490524"/>
            <a:ext cx="457200" cy="336141"/>
          </a:xfrm>
        </p:spPr>
        <p:txBody>
          <a:bodyPr/>
          <a:lstStyle/>
          <a:p>
            <a:pPr lvl="0"/>
            <a:fld id="{84C450F2-3BB4-4AE4-8A35-A9D7AEA4C850}" type="slidenum">
              <a:rPr lang="en-US" noProof="0" smtClean="0"/>
              <a:pPr lvl="0"/>
              <a:t>1</a:t>
            </a:fld>
            <a:endParaRPr lang="en-US" noProof="0" dirty="0"/>
          </a:p>
        </p:txBody>
      </p:sp>
    </p:spTree>
    <p:extLst>
      <p:ext uri="{BB962C8B-B14F-4D97-AF65-F5344CB8AC3E}">
        <p14:creationId xmlns:p14="http://schemas.microsoft.com/office/powerpoint/2010/main" val="4182614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55C6-1E2E-E4BD-2E9F-B3321C22A292}"/>
              </a:ext>
            </a:extLst>
          </p:cNvPr>
          <p:cNvSpPr>
            <a:spLocks noGrp="1"/>
          </p:cNvSpPr>
          <p:nvPr>
            <p:ph type="title"/>
          </p:nvPr>
        </p:nvSpPr>
        <p:spPr>
          <a:xfrm>
            <a:off x="429768" y="411480"/>
            <a:ext cx="11045952" cy="1828800"/>
          </a:xfrm>
        </p:spPr>
        <p:txBody>
          <a:bodyPr>
            <a:normAutofit/>
          </a:bodyPr>
          <a:lstStyle/>
          <a:p>
            <a:r>
              <a:rPr lang="en-US" dirty="0"/>
              <a:t>candidates</a:t>
            </a:r>
          </a:p>
        </p:txBody>
      </p:sp>
      <p:sp>
        <p:nvSpPr>
          <p:cNvPr id="3" name="Content Placeholder 2">
            <a:extLst>
              <a:ext uri="{FF2B5EF4-FFF2-40B4-BE49-F238E27FC236}">
                <a16:creationId xmlns:a16="http://schemas.microsoft.com/office/drawing/2014/main" id="{432C04E6-B771-F1FA-85F4-B7984DE55A8E}"/>
              </a:ext>
            </a:extLst>
          </p:cNvPr>
          <p:cNvSpPr>
            <a:spLocks noGrp="1"/>
          </p:cNvSpPr>
          <p:nvPr>
            <p:ph sz="quarter" idx="13"/>
          </p:nvPr>
        </p:nvSpPr>
        <p:spPr>
          <a:xfrm>
            <a:off x="6272784" y="2423160"/>
            <a:ext cx="5202936" cy="3858768"/>
          </a:xfrm>
        </p:spPr>
        <p:txBody>
          <a:bodyPr vert="horz" lIns="91440" tIns="45720" rIns="91440" bIns="45720" rtlCol="0" anchor="t">
            <a:normAutofit/>
          </a:bodyPr>
          <a:lstStyle/>
          <a:p>
            <a:r>
              <a:rPr lang="en-US" dirty="0"/>
              <a:t>Steve Harner</a:t>
            </a:r>
          </a:p>
          <a:p>
            <a:r>
              <a:rPr lang="en-US" dirty="0"/>
              <a:t>Michael Sobota</a:t>
            </a:r>
          </a:p>
        </p:txBody>
      </p:sp>
      <p:sp>
        <p:nvSpPr>
          <p:cNvPr id="4" name="Date Placeholder 3">
            <a:extLst>
              <a:ext uri="{FF2B5EF4-FFF2-40B4-BE49-F238E27FC236}">
                <a16:creationId xmlns:a16="http://schemas.microsoft.com/office/drawing/2014/main" id="{24E602D5-209F-C183-95CC-735D34DC9419}"/>
              </a:ext>
            </a:extLst>
          </p:cNvPr>
          <p:cNvSpPr>
            <a:spLocks noGrp="1"/>
          </p:cNvSpPr>
          <p:nvPr>
            <p:ph type="dt" sz="half" idx="10"/>
          </p:nvPr>
        </p:nvSpPr>
        <p:spPr/>
        <p:txBody>
          <a:bodyPr/>
          <a:lstStyle/>
          <a:p>
            <a:fld id="{2990712A-E8AC-4933-9DE4-16CA7BD51374}" type="datetime1">
              <a:rPr lang="en-US" smtClean="0"/>
              <a:t>9/17/2026</a:t>
            </a:fld>
            <a:endParaRPr lang="en-US" dirty="0"/>
          </a:p>
        </p:txBody>
      </p:sp>
      <p:sp>
        <p:nvSpPr>
          <p:cNvPr id="5" name="Footer Placeholder 4">
            <a:extLst>
              <a:ext uri="{FF2B5EF4-FFF2-40B4-BE49-F238E27FC236}">
                <a16:creationId xmlns:a16="http://schemas.microsoft.com/office/drawing/2014/main" id="{1998326A-C836-F80E-4EAB-FB475085E38E}"/>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CCDC894-A40D-FD0D-CF41-FEE5AF09BACB}"/>
              </a:ext>
            </a:extLst>
          </p:cNvPr>
          <p:cNvSpPr>
            <a:spLocks noGrp="1"/>
          </p:cNvSpPr>
          <p:nvPr>
            <p:ph type="sldNum" sz="quarter" idx="12"/>
          </p:nvPr>
        </p:nvSpPr>
        <p:spPr/>
        <p:txBody>
          <a:bodyPr/>
          <a:lstStyle/>
          <a:p>
            <a:fld id="{CC057153-B650-4DEB-B370-79DDCFDCE934}" type="slidenum">
              <a:rPr lang="en-US" smtClean="0"/>
              <a:t>2</a:t>
            </a:fld>
            <a:endParaRPr lang="en-US" dirty="0"/>
          </a:p>
        </p:txBody>
      </p:sp>
    </p:spTree>
    <p:extLst>
      <p:ext uri="{BB962C8B-B14F-4D97-AF65-F5344CB8AC3E}">
        <p14:creationId xmlns:p14="http://schemas.microsoft.com/office/powerpoint/2010/main" val="4216523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D7E3DB6-9604-119A-147D-87313E70E61D}"/>
              </a:ext>
            </a:extLst>
          </p:cNvPr>
          <p:cNvSpPr>
            <a:spLocks noGrp="1"/>
          </p:cNvSpPr>
          <p:nvPr>
            <p:ph type="dt" sz="half" idx="10"/>
          </p:nvPr>
        </p:nvSpPr>
        <p:spPr/>
        <p:txBody>
          <a:bodyPr/>
          <a:lstStyle/>
          <a:p>
            <a:fld id="{44E2E664-B024-4B15-A27C-3009EED3249B}" type="datetime1">
              <a:rPr lang="en-US" smtClean="0"/>
              <a:t>9/17/2026</a:t>
            </a:fld>
            <a:endParaRPr lang="en-US" dirty="0"/>
          </a:p>
        </p:txBody>
      </p:sp>
      <p:sp>
        <p:nvSpPr>
          <p:cNvPr id="5" name="Footer Placeholder 4">
            <a:extLst>
              <a:ext uri="{FF2B5EF4-FFF2-40B4-BE49-F238E27FC236}">
                <a16:creationId xmlns:a16="http://schemas.microsoft.com/office/drawing/2014/main" id="{435CA12B-9FEC-9EC2-45A2-67466ADBDE5C}"/>
              </a:ext>
            </a:extLst>
          </p:cNvPr>
          <p:cNvSpPr>
            <a:spLocks noGrp="1"/>
          </p:cNvSpPr>
          <p:nvPr>
            <p:ph type="ftr" sz="quarter" idx="11"/>
          </p:nvPr>
        </p:nvSpPr>
        <p:spPr/>
        <p:txBody>
          <a:bodyPr/>
          <a:lstStyle/>
          <a:p>
            <a:r>
              <a:rPr lang="en-US" dirty="0"/>
              <a:t>Chaplain details and responsibilities </a:t>
            </a:r>
          </a:p>
        </p:txBody>
      </p:sp>
      <p:sp>
        <p:nvSpPr>
          <p:cNvPr id="6" name="Slide Number Placeholder 5">
            <a:extLst>
              <a:ext uri="{FF2B5EF4-FFF2-40B4-BE49-F238E27FC236}">
                <a16:creationId xmlns:a16="http://schemas.microsoft.com/office/drawing/2014/main" id="{8D167AE3-F49B-E352-A529-8E3AAB9EEFC0}"/>
              </a:ext>
            </a:extLst>
          </p:cNvPr>
          <p:cNvSpPr>
            <a:spLocks noGrp="1"/>
          </p:cNvSpPr>
          <p:nvPr>
            <p:ph type="sldNum" sz="quarter" idx="12"/>
          </p:nvPr>
        </p:nvSpPr>
        <p:spPr/>
        <p:txBody>
          <a:bodyPr/>
          <a:lstStyle/>
          <a:p>
            <a:fld id="{84C450F2-3BB4-4AE4-8A35-A9D7AEA4C850}" type="slidenum">
              <a:rPr lang="en-US" smtClean="0"/>
              <a:t>3</a:t>
            </a:fld>
            <a:endParaRPr lang="en-US" dirty="0"/>
          </a:p>
        </p:txBody>
      </p:sp>
      <p:pic>
        <p:nvPicPr>
          <p:cNvPr id="8" name="Picture 7">
            <a:extLst>
              <a:ext uri="{FF2B5EF4-FFF2-40B4-BE49-F238E27FC236}">
                <a16:creationId xmlns:a16="http://schemas.microsoft.com/office/drawing/2014/main" id="{F69ADA93-44C4-E496-30E0-2435DFF581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419869059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6B70B6-B9DD-8293-E045-C9E0BE21FEB2}"/>
              </a:ext>
            </a:extLst>
          </p:cNvPr>
          <p:cNvSpPr>
            <a:spLocks noGrp="1"/>
          </p:cNvSpPr>
          <p:nvPr>
            <p:ph sz="quarter" idx="14"/>
          </p:nvPr>
        </p:nvSpPr>
        <p:spPr>
          <a:xfrm>
            <a:off x="4820076" y="409575"/>
            <a:ext cx="6766560" cy="5954649"/>
          </a:xfrm>
        </p:spPr>
        <p:txBody>
          <a:bodyPr>
            <a:normAutofit fontScale="85000" lnSpcReduction="10000"/>
          </a:bodyPr>
          <a:lstStyle/>
          <a:p>
            <a:pPr indent="0">
              <a:lnSpc>
                <a:spcPct val="110000"/>
              </a:lnSpc>
              <a:buNone/>
            </a:pPr>
            <a:r>
              <a:rPr lang="en-US" sz="2800" b="0" i="0" dirty="0">
                <a:effectLst/>
              </a:rPr>
              <a:t>Steve Harner, Corrections Unit Caseworker</a:t>
            </a:r>
          </a:p>
          <a:p>
            <a:pPr indent="0">
              <a:lnSpc>
                <a:spcPct val="110000"/>
              </a:lnSpc>
              <a:buNone/>
            </a:pPr>
            <a:r>
              <a:rPr lang="en-US" sz="2800" dirty="0"/>
              <a:t>Corrections Community Center – Lincoln</a:t>
            </a:r>
          </a:p>
          <a:p>
            <a:pPr indent="0">
              <a:buNone/>
            </a:pPr>
            <a:r>
              <a:rPr lang="en-US" dirty="0"/>
              <a:t>I am interested in the Executive Board Position of the FOP Chaplain. I currently have 15 years of law enforcement/corrections experience. I started in Pueblo County as a Sheriff’s Deputy in Pueblo, Colorado. I started in the jail and eventually went to patrol. I’ve been around a lot of not so friendly things there. Pueblo, CO was the deadliest city in the United States while I was there. I was awarded a Pueblo’s Best Award, which is voted on by the citizens of Pueblo County. I was always compassionate with anyone I came across, wearing blue or not. I made the switch to Colorado Department of Corrections in 2018. I quickly rose up the ranks and became a Supervisory Sergeant before leaving for Nebraska. I supervised some great people. I always accepted my faith as a crutch to bear the burden of the badge. I was awarded multiple awards through my career. I have 2 Purple Hearts, 3 life saving medals, a team leadership medal, a team excellence medal to name a few. I have always been there for people I have worked with. I am still a helpful ear to those I have worked with in Colorado and continue to bring that mentality in Nebraska. </a:t>
            </a:r>
            <a:endParaRPr lang="en-US" sz="2800" b="0" i="0" dirty="0">
              <a:effectLst/>
            </a:endParaRPr>
          </a:p>
        </p:txBody>
      </p:sp>
      <p:sp>
        <p:nvSpPr>
          <p:cNvPr id="4" name="Date Placeholder 3">
            <a:extLst>
              <a:ext uri="{FF2B5EF4-FFF2-40B4-BE49-F238E27FC236}">
                <a16:creationId xmlns:a16="http://schemas.microsoft.com/office/drawing/2014/main" id="{57908E80-2392-A58F-EEB2-EE633788820D}"/>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9/17/2026</a:t>
            </a:fld>
            <a:endParaRPr lang="en-US"/>
          </a:p>
        </p:txBody>
      </p:sp>
      <p:sp>
        <p:nvSpPr>
          <p:cNvPr id="5" name="Footer Placeholder 4">
            <a:extLst>
              <a:ext uri="{FF2B5EF4-FFF2-40B4-BE49-F238E27FC236}">
                <a16:creationId xmlns:a16="http://schemas.microsoft.com/office/drawing/2014/main" id="{BC4AA2F1-CC44-35CF-7A34-1B814A19A90D}"/>
              </a:ext>
            </a:extLst>
          </p:cNvPr>
          <p:cNvSpPr>
            <a:spLocks noGrp="1"/>
          </p:cNvSpPr>
          <p:nvPr>
            <p:ph type="ftr" sz="quarter" idx="11"/>
          </p:nvPr>
        </p:nvSpPr>
        <p:spPr>
          <a:xfrm>
            <a:off x="8893370" y="6490524"/>
            <a:ext cx="2662834" cy="336141"/>
          </a:xfrm>
        </p:spPr>
        <p:txBody>
          <a:bodyPr anchor="ctr">
            <a:normAutofit/>
          </a:bodyPr>
          <a:lstStyle/>
          <a:p>
            <a:pPr>
              <a:spcAft>
                <a:spcPts val="600"/>
              </a:spcAft>
            </a:pPr>
            <a:endParaRPr lang="en-US" dirty="0"/>
          </a:p>
        </p:txBody>
      </p:sp>
      <p:sp>
        <p:nvSpPr>
          <p:cNvPr id="7" name="Slide Number Placeholder 6">
            <a:extLst>
              <a:ext uri="{FF2B5EF4-FFF2-40B4-BE49-F238E27FC236}">
                <a16:creationId xmlns:a16="http://schemas.microsoft.com/office/drawing/2014/main" id="{3B2FBC74-35D9-C062-A1B7-A5F83C6DDE04}"/>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4</a:t>
            </a:fld>
            <a:endParaRPr lang="en-US"/>
          </a:p>
        </p:txBody>
      </p:sp>
      <p:pic>
        <p:nvPicPr>
          <p:cNvPr id="33" name="Picture 32">
            <a:extLst>
              <a:ext uri="{FF2B5EF4-FFF2-40B4-BE49-F238E27FC236}">
                <a16:creationId xmlns:a16="http://schemas.microsoft.com/office/drawing/2014/main" id="{64A08F43-4CEE-B340-DC0F-D8CCDEF64B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1735" y="1188863"/>
            <a:ext cx="2867025" cy="3829050"/>
          </a:xfrm>
          <a:prstGeom prst="rect">
            <a:avLst/>
          </a:prstGeom>
        </p:spPr>
      </p:pic>
    </p:spTree>
    <p:extLst>
      <p:ext uri="{BB962C8B-B14F-4D97-AF65-F5344CB8AC3E}">
        <p14:creationId xmlns:p14="http://schemas.microsoft.com/office/powerpoint/2010/main" val="1879275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61E72-AC95-9831-74AE-F04FC37E5B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EEFDB-E686-C963-F915-2D089BCF07B2}"/>
              </a:ext>
            </a:extLst>
          </p:cNvPr>
          <p:cNvSpPr>
            <a:spLocks noGrp="1"/>
          </p:cNvSpPr>
          <p:nvPr>
            <p:ph sz="quarter" idx="14"/>
          </p:nvPr>
        </p:nvSpPr>
        <p:spPr>
          <a:xfrm>
            <a:off x="4820076" y="409575"/>
            <a:ext cx="6766560" cy="5954649"/>
          </a:xfrm>
        </p:spPr>
        <p:txBody>
          <a:bodyPr>
            <a:normAutofit/>
          </a:bodyPr>
          <a:lstStyle/>
          <a:p>
            <a:pPr indent="0">
              <a:lnSpc>
                <a:spcPct val="110000"/>
              </a:lnSpc>
              <a:buNone/>
            </a:pPr>
            <a:r>
              <a:rPr lang="en-US" sz="1100" b="0" i="0" dirty="0">
                <a:effectLst/>
              </a:rPr>
              <a:t>My name is Michael Sobota, and I am running for the position of Chaplain for the FOP Lodge 88. I am married to my wonderful wife Nicole, and together we have 7 children between the ages of 17 and 2 months. I have 14 years in the Army Reserves as a Blackhawk helicopter mechanic and Combat Medic with multiple mobilizations and deployments under my belt. I am a baptized catholic but treat all faiths with the same respect and dignity that I give to my own. </a:t>
            </a:r>
          </a:p>
          <a:p>
            <a:pPr indent="0">
              <a:lnSpc>
                <a:spcPct val="110000"/>
              </a:lnSpc>
              <a:buNone/>
            </a:pPr>
            <a:br>
              <a:rPr lang="en-US" sz="1100" b="0" i="0" dirty="0">
                <a:effectLst/>
              </a:rPr>
            </a:br>
            <a:r>
              <a:rPr lang="en-US" sz="1100" b="0" i="0" dirty="0">
                <a:effectLst/>
              </a:rPr>
              <a:t>I began my career with NDCS in 2022 at TSCI, and in 2024 I transferred to RTC where I am now one of two FOP Trustees. I also am on the NDCS Honor Guard and represent the department at numerous functions inside and outside our agency with a sense of duty, respect and honor.</a:t>
            </a:r>
          </a:p>
          <a:p>
            <a:pPr indent="0">
              <a:lnSpc>
                <a:spcPct val="110000"/>
              </a:lnSpc>
              <a:buNone/>
            </a:pPr>
            <a:br>
              <a:rPr lang="en-US" sz="1100" b="0" i="0" dirty="0">
                <a:effectLst/>
              </a:rPr>
            </a:br>
            <a:r>
              <a:rPr lang="en-US" sz="1100" b="0" i="0" dirty="0">
                <a:effectLst/>
              </a:rPr>
              <a:t>I have been a FOP member since my career began and have been heavily involved in the union for a year now, representing and assisting our brothers and sisters whenever it is asked of me, bringing thought and common sense to the issues at hand. I was selected by FOP President Jay Wilson to be on the 2027-2029 contract bargaining team and am excited to represent and advocate for all of us in Protective Services. I am currently putting together a fundraiser for the FOP Benevolent Fund, so that we can assist our members in times of need. One of my biggest concerns is the morale and the general wellbeing of our teammates both on duty and off. So many times, I am told negative things by our coworkers. My job is to listen and understand. If elected, I want to be the heartbeat for our union. I will bring your concerns to the board with understanding and care, working with our team of trustees, stewards, board members and members to advocate and create a better working environment for us all. </a:t>
            </a:r>
          </a:p>
          <a:p>
            <a:pPr indent="0">
              <a:lnSpc>
                <a:spcPct val="110000"/>
              </a:lnSpc>
              <a:buNone/>
            </a:pPr>
            <a:r>
              <a:rPr lang="en-US" sz="1100" b="0" i="0" dirty="0">
                <a:effectLst/>
              </a:rPr>
              <a:t>Outside of work, I enjoy spending time at the park with my wife and kids, hunting, fishing, grilling and playing Helldivers 2 with my friends. </a:t>
            </a:r>
          </a:p>
          <a:p>
            <a:pPr indent="0">
              <a:lnSpc>
                <a:spcPct val="110000"/>
              </a:lnSpc>
              <a:buNone/>
            </a:pPr>
            <a:r>
              <a:rPr lang="en-US" sz="1100" b="0" i="0" dirty="0">
                <a:effectLst/>
              </a:rPr>
              <a:t>I would appreciate your time and consideration for your vote for Chaplain of the FOP Lodge 88.</a:t>
            </a:r>
          </a:p>
          <a:p>
            <a:pPr indent="0">
              <a:lnSpc>
                <a:spcPct val="110000"/>
              </a:lnSpc>
              <a:buNone/>
            </a:pPr>
            <a:r>
              <a:rPr lang="en-US" sz="1100" b="0" i="0" dirty="0">
                <a:effectLst/>
              </a:rPr>
              <a:t>Very respectfully, </a:t>
            </a:r>
          </a:p>
          <a:p>
            <a:pPr indent="0">
              <a:lnSpc>
                <a:spcPct val="110000"/>
              </a:lnSpc>
              <a:buNone/>
            </a:pPr>
            <a:r>
              <a:rPr lang="en-US" sz="1100" b="0" i="0" dirty="0">
                <a:effectLst/>
              </a:rPr>
              <a:t>Michael J Sobota</a:t>
            </a:r>
          </a:p>
        </p:txBody>
      </p:sp>
      <p:sp>
        <p:nvSpPr>
          <p:cNvPr id="4" name="Date Placeholder 3">
            <a:extLst>
              <a:ext uri="{FF2B5EF4-FFF2-40B4-BE49-F238E27FC236}">
                <a16:creationId xmlns:a16="http://schemas.microsoft.com/office/drawing/2014/main" id="{6B509C3C-289E-8195-D346-FD501E07B5EE}"/>
              </a:ext>
            </a:extLst>
          </p:cNvPr>
          <p:cNvSpPr>
            <a:spLocks noGrp="1"/>
          </p:cNvSpPr>
          <p:nvPr>
            <p:ph type="dt" sz="half" idx="10"/>
          </p:nvPr>
        </p:nvSpPr>
        <p:spPr>
          <a:xfrm>
            <a:off x="431172" y="6490524"/>
            <a:ext cx="2841959" cy="336141"/>
          </a:xfrm>
        </p:spPr>
        <p:txBody>
          <a:bodyPr anchor="ctr">
            <a:normAutofit/>
          </a:bodyPr>
          <a:lstStyle/>
          <a:p>
            <a:pPr>
              <a:spcAft>
                <a:spcPts val="600"/>
              </a:spcAft>
            </a:pPr>
            <a:fld id="{D5376D00-6106-43BB-8923-18C7A7C520E4}" type="datetime1">
              <a:rPr lang="en-US" smtClean="0"/>
              <a:pPr>
                <a:spcAft>
                  <a:spcPts val="600"/>
                </a:spcAft>
              </a:pPr>
              <a:t>9/17/2026</a:t>
            </a:fld>
            <a:endParaRPr lang="en-US"/>
          </a:p>
        </p:txBody>
      </p:sp>
      <p:sp>
        <p:nvSpPr>
          <p:cNvPr id="5" name="Footer Placeholder 4">
            <a:extLst>
              <a:ext uri="{FF2B5EF4-FFF2-40B4-BE49-F238E27FC236}">
                <a16:creationId xmlns:a16="http://schemas.microsoft.com/office/drawing/2014/main" id="{4A3D9E2D-F566-41CB-BBDD-D13E31E67F66}"/>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7" name="Slide Number Placeholder 6">
            <a:extLst>
              <a:ext uri="{FF2B5EF4-FFF2-40B4-BE49-F238E27FC236}">
                <a16:creationId xmlns:a16="http://schemas.microsoft.com/office/drawing/2014/main" id="{63E0D345-6B73-E5FE-A109-A74E6124683E}"/>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CC057153-B650-4DEB-B370-79DDCFDCE934}" type="slidenum">
              <a:rPr lang="en-US" smtClean="0"/>
              <a:pPr>
                <a:spcAft>
                  <a:spcPts val="600"/>
                </a:spcAft>
              </a:pPr>
              <a:t>5</a:t>
            </a:fld>
            <a:endParaRPr lang="en-US"/>
          </a:p>
        </p:txBody>
      </p:sp>
      <p:pic>
        <p:nvPicPr>
          <p:cNvPr id="26" name="Picture Placeholder 25">
            <a:extLst>
              <a:ext uri="{FF2B5EF4-FFF2-40B4-BE49-F238E27FC236}">
                <a16:creationId xmlns:a16="http://schemas.microsoft.com/office/drawing/2014/main" id="{1C55635B-2911-9233-90D2-19B1066956B8}"/>
              </a:ext>
            </a:extLst>
          </p:cNvPr>
          <p:cNvPicPr>
            <a:picLocks noGrp="1" noChangeAspect="1"/>
          </p:cNvPicPr>
          <p:nvPr>
            <p:ph type="pic" sz="quarter" idx="15"/>
          </p:nvPr>
        </p:nvPicPr>
        <p:blipFill>
          <a:blip r:embed="rId2">
            <a:extLst>
              <a:ext uri="{28A0092B-C50C-407E-A947-70E740481C1C}">
                <a14:useLocalDpi xmlns:a14="http://schemas.microsoft.com/office/drawing/2010/main" val="0"/>
              </a:ext>
            </a:extLst>
          </a:blip>
          <a:srcRect t="1239" b="1239"/>
          <a:stretch>
            <a:fillRect/>
          </a:stretch>
        </p:blipFill>
        <p:spPr>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3361687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2F8EAF-D9DE-9FD3-ED83-7032E7D7FC06}"/>
              </a:ext>
            </a:extLst>
          </p:cNvPr>
          <p:cNvSpPr>
            <a:spLocks noGrp="1"/>
          </p:cNvSpPr>
          <p:nvPr>
            <p:ph type="title"/>
          </p:nvPr>
        </p:nvSpPr>
        <p:spPr>
          <a:xfrm>
            <a:off x="429768" y="1627318"/>
            <a:ext cx="8430768" cy="1842020"/>
          </a:xfrm>
        </p:spPr>
        <p:txBody>
          <a:bodyPr/>
          <a:lstStyle/>
          <a:p>
            <a:r>
              <a:rPr lang="en-US" dirty="0"/>
              <a:t>Conclusion </a:t>
            </a:r>
          </a:p>
        </p:txBody>
      </p:sp>
      <p:sp>
        <p:nvSpPr>
          <p:cNvPr id="5" name="Content Placeholder 4">
            <a:extLst>
              <a:ext uri="{FF2B5EF4-FFF2-40B4-BE49-F238E27FC236}">
                <a16:creationId xmlns:a16="http://schemas.microsoft.com/office/drawing/2014/main" id="{0EA6679F-0290-515C-BB0F-947C10AC81E4}"/>
              </a:ext>
            </a:extLst>
          </p:cNvPr>
          <p:cNvSpPr>
            <a:spLocks noGrp="1"/>
          </p:cNvSpPr>
          <p:nvPr>
            <p:ph sz="quarter" idx="14"/>
          </p:nvPr>
        </p:nvSpPr>
        <p:spPr>
          <a:xfrm>
            <a:off x="429768" y="3622673"/>
            <a:ext cx="8430768" cy="1828800"/>
          </a:xfrm>
        </p:spPr>
        <p:txBody>
          <a:bodyPr/>
          <a:lstStyle/>
          <a:p>
            <a:r>
              <a:rPr lang="en-US" dirty="0"/>
              <a:t>Watch for an email from the FOP#88 to vote on your chosen candidate soon.</a:t>
            </a:r>
          </a:p>
        </p:txBody>
      </p:sp>
      <p:sp>
        <p:nvSpPr>
          <p:cNvPr id="2" name="Date Placeholder 1">
            <a:extLst>
              <a:ext uri="{FF2B5EF4-FFF2-40B4-BE49-F238E27FC236}">
                <a16:creationId xmlns:a16="http://schemas.microsoft.com/office/drawing/2014/main" id="{84B6F15B-92C0-806D-7631-A3635A42F75C}"/>
              </a:ext>
            </a:extLst>
          </p:cNvPr>
          <p:cNvSpPr>
            <a:spLocks noGrp="1"/>
          </p:cNvSpPr>
          <p:nvPr>
            <p:ph type="dt" sz="half" idx="10"/>
          </p:nvPr>
        </p:nvSpPr>
        <p:spPr/>
        <p:txBody>
          <a:bodyPr/>
          <a:lstStyle/>
          <a:p>
            <a:fld id="{C769AFF9-B37A-4509-BBAB-27DBFDFA26BE}" type="datetime1">
              <a:rPr lang="en-US" smtClean="0"/>
              <a:t>9/17/2026</a:t>
            </a:fld>
            <a:endParaRPr lang="en-US" dirty="0"/>
          </a:p>
        </p:txBody>
      </p:sp>
      <p:sp>
        <p:nvSpPr>
          <p:cNvPr id="3" name="Footer Placeholder 2">
            <a:extLst>
              <a:ext uri="{FF2B5EF4-FFF2-40B4-BE49-F238E27FC236}">
                <a16:creationId xmlns:a16="http://schemas.microsoft.com/office/drawing/2014/main" id="{F53DC08D-8457-0839-8C25-A7C068F9359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81D8A57-68C7-1BAD-CE79-017C9801599D}"/>
              </a:ext>
            </a:extLst>
          </p:cNvPr>
          <p:cNvSpPr>
            <a:spLocks noGrp="1"/>
          </p:cNvSpPr>
          <p:nvPr>
            <p:ph type="sldNum" sz="quarter" idx="12"/>
          </p:nvPr>
        </p:nvSpPr>
        <p:spPr/>
        <p:txBody>
          <a:bodyPr/>
          <a:lstStyle/>
          <a:p>
            <a:fld id="{CC057153-B650-4DEB-B370-79DDCFDCE934}" type="slidenum">
              <a:rPr lang="en-US" smtClean="0"/>
              <a:t>6</a:t>
            </a:fld>
            <a:endParaRPr lang="en-US" dirty="0"/>
          </a:p>
        </p:txBody>
      </p:sp>
    </p:spTree>
    <p:extLst>
      <p:ext uri="{BB962C8B-B14F-4D97-AF65-F5344CB8AC3E}">
        <p14:creationId xmlns:p14="http://schemas.microsoft.com/office/powerpoint/2010/main" val="2651058474"/>
      </p:ext>
    </p:extLst>
  </p:cSld>
  <p:clrMapOvr>
    <a:masterClrMapping/>
  </p:clrMapOvr>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3667383-B7F3-43FC-8965-135FDDEABCC5}">
  <ds:schemaRefs>
    <ds:schemaRef ds:uri="http://schemas.microsoft.com/sharepoint/v3/contenttype/forms"/>
  </ds:schemaRefs>
</ds:datastoreItem>
</file>

<file path=customXml/itemProps2.xml><?xml version="1.0" encoding="utf-8"?>
<ds:datastoreItem xmlns:ds="http://schemas.openxmlformats.org/officeDocument/2006/customXml" ds:itemID="{12135656-72CC-4564-823F-B30D029964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6282DC-5D67-4C19-9A05-C65D9BF7BC78}">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{C29BC32E-483A-4651-BC27-6B95F9B76847}05f950ec-c865-457c-93ae-9eb2ef1c603f-TFa19fa653-f273-4169-96ef-448bb1cd1027_win32</Template>
  <TotalTime>55</TotalTime>
  <Words>700</Words>
  <Application>Microsoft Office PowerPoint</Application>
  <PresentationFormat>Widescreen</PresentationFormat>
  <Paragraphs>35</Paragraphs>
  <Slides>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Neue Haas Grotesk Text Pro</vt:lpstr>
      <vt:lpstr>OasisVTI</vt:lpstr>
      <vt:lpstr>Chaplain candidates</vt:lpstr>
      <vt:lpstr>candidates</vt:lpstr>
      <vt:lpstr>PowerPoint Presentation</vt:lpstr>
      <vt:lpstr>PowerPoint Presentation</vt:lpstr>
      <vt:lpstr>PowerPoint Presentation</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FOP Secretary</dc:creator>
  <cp:lastModifiedBy>FOP Secretary</cp:lastModifiedBy>
  <cp:revision>3</cp:revision>
  <dcterms:created xsi:type="dcterms:W3CDTF">2026-09-14T23:59:56Z</dcterms:created>
  <dcterms:modified xsi:type="dcterms:W3CDTF">2026-09-17T16:26:59Z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